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6" r:id="rId4"/>
    <p:sldId id="265" r:id="rId5"/>
    <p:sldId id="264" r:id="rId6"/>
    <p:sldId id="259" r:id="rId7"/>
    <p:sldId id="257" r:id="rId8"/>
    <p:sldId id="267" r:id="rId9"/>
    <p:sldId id="260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6" d="100"/>
          <a:sy n="56" d="100"/>
        </p:scale>
        <p:origin x="106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12F1D-D2A9-4834-A53A-01F75644F53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AEA77-12BB-4B9C-A4AD-E13A3A458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1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C962-BABE-05B0-405C-CC0AAC59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EE631-35AD-F411-A913-5BD76DC0A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44186-47FA-3E30-5943-9AC01616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69A1F-061C-9D56-0FD1-1886C499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2FD2E-8031-F5C1-2860-0F337300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9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4B2F-98DB-1508-7092-28EB6754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49CFA-66D9-9997-FF9C-38E461473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CFE96-A84B-565A-F408-03316A44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47D4-17C3-4232-4D46-B532D614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522B-39C8-AC6C-BEED-C136FEE4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0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85B3B9-A70F-C5F8-5EF0-9AE267942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2B4EA-8ACD-119A-6547-0F635AD98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A633A-DE85-0056-4ACD-B68AFA54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9C49E-1A89-ABF3-F8B3-197FAB5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37381-133A-1758-5122-B1F82044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6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362F-0444-513D-F66A-72F3FD0C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1A29-9374-09CE-FD57-7291DB09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3ADD-E136-1548-C52A-B720C97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7624-51BD-3265-843D-AB0DFDA4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7600B-203C-3DC9-F625-7A566D8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17C9-D111-7D8B-F0FD-EF13CE9E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0B859-B9FF-41E3-9778-A510FA433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09C6-FC79-7D0D-5ACC-94A8E268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863FC-99A4-1896-D25A-4C5EC378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2A048-9625-6E4A-2EE8-49E9B40A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24B5-6748-2E9B-AB10-9C9CFC6D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40983-BB71-F025-93CF-2B8D83AFF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5800E-547B-C319-125B-D41430D51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D627D-FDC9-22CC-0BD3-60099235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3E4B4-196E-75A6-2E40-D98AE7048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C269C-8F5A-70B1-E492-5DC27862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D52A-8E79-11CB-52A1-195D6B6A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3296B-9D22-44E4-5B09-AD8A53F13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C6E32-9041-6FF3-4E27-6053DC143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7EE78-D0C2-7A5E-441D-36E823BC9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2092-190A-C166-0BC2-DE85544FC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156E0-CAEF-84C7-68C7-469A3D56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C1B18-8181-FB26-F41B-1063A2DC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795FA-CAAC-8DA2-C0FE-ACEC3460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AE10-73BE-C6BA-941B-9BE582DF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79814-A77E-3299-DE0A-1FC4909D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E39CC-8C9B-ACC8-39BD-783EDE4C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F1210-DBBB-D88C-DE28-81DF6AD6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91953-29EB-F4D0-6754-CA8CD447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2EE79-50B1-08B7-8D6D-CAE778EE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92408-2EB3-35B9-E069-1FBA77E6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5A05-6450-6583-C987-3454192D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72418-20B1-0077-3C72-0090496E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82011-CE23-9A64-89C4-337ED9860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0376F-D57E-407C-7D60-A04419F6B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F96F-CB21-2E84-B86B-70D714DC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8FE96-E778-5667-EA60-E33FD5E9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1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1DBB-9842-D17B-A80F-ADD36DCF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59004-DA6E-2F52-16E5-8CD614199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B0697-BF3D-DA7C-72DA-A436A7590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F1595-6F93-BAF5-39FA-59EE32AA3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1A0A0-FD7A-41BD-47D7-93294852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92C0E-F085-0946-6DE8-AE15CFA9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0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5CA18-99E9-6536-C2F6-C1AEED53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128F7-DD1B-2DDF-28A1-859FFBA93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AFEF-A710-55B8-318A-6A3A44C17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D5FA4-9DBA-4717-8108-8289FDECA4B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3645-3078-C94D-DD29-8D6B315B8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7C2-3676-E3EA-3FB4-ECADBC6B6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6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83BAB-D9E9-C4B2-20EA-A288540BD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3656" y="6687879"/>
            <a:ext cx="3592316" cy="3134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149F3-9318-70BB-C1FE-279C3A573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2877020" y="3530008"/>
            <a:ext cx="1753380" cy="10207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3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771B5480-30D9-0D52-8827-CE05268E1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4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0993CDBC-8F5A-7234-4B8A-2B13F51C4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B7C88-6B07-5FC2-147B-4FD9EA650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229"/>
            <a:ext cx="9144000" cy="1021734"/>
          </a:xfrm>
          <a:ln>
            <a:noFill/>
          </a:ln>
        </p:spPr>
        <p:txBody>
          <a:bodyPr/>
          <a:lstStyle/>
          <a:p>
            <a:r>
              <a:rPr lang="en-US" dirty="0">
                <a:ln w="15875">
                  <a:solidFill>
                    <a:prstClr val="black"/>
                  </a:solidFill>
                </a:ln>
                <a:solidFill>
                  <a:srgbClr val="E7E6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08C5C-D552-8863-3869-582CC65E0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At a 0.05 significance level, I reject the null hypothesis. </a:t>
            </a:r>
          </a:p>
          <a:p>
            <a:r>
              <a:rPr lang="en-US" dirty="0">
                <a:solidFill>
                  <a:schemeClr val="bg2"/>
                </a:solidFill>
              </a:rPr>
              <a:t>There is sufficient evidence to prove that the amount of time I am scheduled versus the amount of time I actually work is significantly different.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BA7D3-CE01-ABF3-86B5-202766A8AFC5}"/>
              </a:ext>
            </a:extLst>
          </p:cNvPr>
          <p:cNvSpPr txBox="1"/>
          <p:nvPr/>
        </p:nvSpPr>
        <p:spPr>
          <a:xfrm>
            <a:off x="4104640" y="2540337"/>
            <a:ext cx="6116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Conclusion</a:t>
            </a:r>
            <a:endParaRPr lang="en-US" dirty="0">
              <a:ln w="15875">
                <a:solidFill>
                  <a:prstClr val="black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348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0993CDBC-8F5A-7234-4B8A-2B13F51C4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B7C88-6B07-5FC2-147B-4FD9EA650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229"/>
            <a:ext cx="9144000" cy="1021734"/>
          </a:xfrm>
          <a:ln>
            <a:noFill/>
          </a:ln>
        </p:spPr>
        <p:txBody>
          <a:bodyPr/>
          <a:lstStyle/>
          <a:p>
            <a:r>
              <a:rPr lang="en-US" dirty="0">
                <a:ln w="15875">
                  <a:solidFill>
                    <a:prstClr val="black"/>
                  </a:solidFill>
                </a:ln>
                <a:solidFill>
                  <a:srgbClr val="E7E6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08C5C-D552-8863-3869-582CC65E0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At a 0.05 significance level, I reject the null hypothesis. </a:t>
            </a:r>
          </a:p>
          <a:p>
            <a:r>
              <a:rPr lang="en-US" dirty="0">
                <a:solidFill>
                  <a:schemeClr val="bg2"/>
                </a:solidFill>
              </a:rPr>
              <a:t>There is sufficient evidence to prove that the amount of time I am scheduled versus the amount of time I actually work is significantly different.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BA7D3-CE01-ABF3-86B5-202766A8AFC5}"/>
              </a:ext>
            </a:extLst>
          </p:cNvPr>
          <p:cNvSpPr txBox="1"/>
          <p:nvPr/>
        </p:nvSpPr>
        <p:spPr>
          <a:xfrm>
            <a:off x="4104640" y="2540337"/>
            <a:ext cx="6116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Conclusion</a:t>
            </a:r>
            <a:endParaRPr lang="en-US" dirty="0">
              <a:ln w="15875">
                <a:solidFill>
                  <a:prstClr val="black"/>
                </a:solidFill>
              </a:ln>
              <a:noFill/>
            </a:endParaRPr>
          </a:p>
        </p:txBody>
      </p:sp>
      <p:pic>
        <p:nvPicPr>
          <p:cNvPr id="2050" name="Picture 2" descr="Christian Bale Was Warned American Psycho Would End His Career">
            <a:extLst>
              <a:ext uri="{FF2B5EF4-FFF2-40B4-BE49-F238E27FC236}">
                <a16:creationId xmlns:a16="http://schemas.microsoft.com/office/drawing/2014/main" id="{07C26E89-AE16-7F26-553F-EACADA3D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093" y="-91440"/>
            <a:ext cx="12625493" cy="71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82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0704-D6A7-07D1-3960-2A349868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B815-4526-92BA-FB08-497D63A4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F86BE542-2C04-1DFA-9820-6FE53F6C5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7AF06-5F24-A21E-7E97-203C952970F5}"/>
              </a:ext>
            </a:extLst>
          </p:cNvPr>
          <p:cNvSpPr txBox="1"/>
          <p:nvPr/>
        </p:nvSpPr>
        <p:spPr>
          <a:xfrm>
            <a:off x="2746560" y="3136106"/>
            <a:ext cx="71969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b="1" dirty="0">
                <a:ln w="25400">
                  <a:solidFill>
                    <a:schemeClr val="tx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Hours</a:t>
            </a:r>
            <a:r>
              <a:rPr lang="en-US" sz="5200" dirty="0">
                <a:ln w="25400">
                  <a:solidFill>
                    <a:schemeClr val="tx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 Worked Study</a:t>
            </a:r>
            <a:endParaRPr lang="en-US" sz="5200" dirty="0">
              <a:ln w="254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F90A6-5942-5E7B-E12C-74DB18B71974}"/>
              </a:ext>
            </a:extLst>
          </p:cNvPr>
          <p:cNvSpPr txBox="1"/>
          <p:nvPr/>
        </p:nvSpPr>
        <p:spPr>
          <a:xfrm>
            <a:off x="2746560" y="3074005"/>
            <a:ext cx="68396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 w="25400">
                  <a:solidFill>
                    <a:prstClr val="black"/>
                  </a:solidFill>
                </a:ln>
                <a:solidFill>
                  <a:schemeClr val="bg2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Hours</a:t>
            </a:r>
            <a:r>
              <a:rPr kumimoji="0" lang="en-US" sz="5200" b="0" i="0" u="none" strike="noStrike" kern="1200" cap="none" spc="0" normalizeH="0" baseline="0" noProof="0" dirty="0">
                <a:ln w="25400">
                  <a:solidFill>
                    <a:prstClr val="black"/>
                  </a:solidFill>
                </a:ln>
                <a:solidFill>
                  <a:schemeClr val="bg2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Worked Study</a:t>
            </a:r>
            <a:endParaRPr kumimoji="0" lang="en-US" sz="5200" b="0" i="0" u="none" strike="noStrike" kern="1200" cap="none" spc="0" normalizeH="0" baseline="0" noProof="0" dirty="0">
              <a:ln w="25400">
                <a:solidFill>
                  <a:prstClr val="black"/>
                </a:solidFill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1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4F3EDE-3D81-C358-B9B9-C6FE69B8E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5" t="24931" r="17417" b="7220"/>
          <a:stretch/>
        </p:blipFill>
        <p:spPr>
          <a:xfrm>
            <a:off x="0" y="-48258"/>
            <a:ext cx="12192000" cy="695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30704-D6A7-07D1-3960-2A349868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B815-4526-92BA-FB08-497D63A4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7AF06-5F24-A21E-7E97-203C952970F5}"/>
              </a:ext>
            </a:extLst>
          </p:cNvPr>
          <p:cNvSpPr txBox="1"/>
          <p:nvPr/>
        </p:nvSpPr>
        <p:spPr>
          <a:xfrm>
            <a:off x="2746560" y="3136106"/>
            <a:ext cx="71969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b="1" dirty="0">
                <a:ln w="25400">
                  <a:solidFill>
                    <a:schemeClr val="tx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Hours</a:t>
            </a:r>
            <a:r>
              <a:rPr lang="en-US" sz="5200" dirty="0">
                <a:ln w="25400">
                  <a:solidFill>
                    <a:schemeClr val="tx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 Worked Study</a:t>
            </a:r>
            <a:endParaRPr lang="en-US" sz="5200" dirty="0">
              <a:ln w="254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F90A6-5942-5E7B-E12C-74DB18B71974}"/>
              </a:ext>
            </a:extLst>
          </p:cNvPr>
          <p:cNvSpPr txBox="1"/>
          <p:nvPr/>
        </p:nvSpPr>
        <p:spPr>
          <a:xfrm>
            <a:off x="2746560" y="3074005"/>
            <a:ext cx="68396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 w="25400">
                  <a:solidFill>
                    <a:prstClr val="black"/>
                  </a:solidFill>
                </a:ln>
                <a:solidFill>
                  <a:schemeClr val="bg2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Hours</a:t>
            </a:r>
            <a:r>
              <a:rPr kumimoji="0" lang="en-US" sz="5200" b="0" i="0" u="none" strike="noStrike" kern="1200" cap="none" spc="0" normalizeH="0" baseline="0" noProof="0" dirty="0">
                <a:ln w="25400">
                  <a:solidFill>
                    <a:prstClr val="black"/>
                  </a:solidFill>
                </a:ln>
                <a:solidFill>
                  <a:schemeClr val="bg2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Worked Study</a:t>
            </a:r>
            <a:endParaRPr kumimoji="0" lang="en-US" sz="5200" b="0" i="0" u="none" strike="noStrike" kern="1200" cap="none" spc="0" normalizeH="0" baseline="0" noProof="0" dirty="0">
              <a:ln w="25400">
                <a:solidFill>
                  <a:prstClr val="black"/>
                </a:solidFill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3D4C7-0A74-51B0-1C69-5DEC614795A8}"/>
              </a:ext>
            </a:extLst>
          </p:cNvPr>
          <p:cNvSpPr txBox="1"/>
          <p:nvPr/>
        </p:nvSpPr>
        <p:spPr>
          <a:xfrm>
            <a:off x="3417908" y="4275385"/>
            <a:ext cx="549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Paola Estrada Contreras | DATA211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64998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ED724F-3246-82C6-3DDA-3A44D6EA5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5" t="24931" r="17417" b="7220"/>
          <a:stretch/>
        </p:blipFill>
        <p:spPr>
          <a:xfrm>
            <a:off x="0" y="-48258"/>
            <a:ext cx="12192000" cy="695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30704-D6A7-07D1-3960-2A349868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B815-4526-92BA-FB08-497D63A4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7AF06-5F24-A21E-7E97-203C952970F5}"/>
              </a:ext>
            </a:extLst>
          </p:cNvPr>
          <p:cNvSpPr txBox="1"/>
          <p:nvPr/>
        </p:nvSpPr>
        <p:spPr>
          <a:xfrm>
            <a:off x="1087882" y="495112"/>
            <a:ext cx="71969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dirty="0">
                <a:ln w="25400">
                  <a:solidFill>
                    <a:schemeClr val="tx1"/>
                  </a:solidFill>
                </a:ln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</a:t>
            </a:r>
            <a:r>
              <a:rPr lang="en-US" sz="5200" dirty="0">
                <a:ln w="25400">
                  <a:solidFill>
                    <a:schemeClr val="tx1"/>
                  </a:solidFill>
                </a:ln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7CF8A-BC74-97C0-3B6A-A29A2E33F752}"/>
              </a:ext>
            </a:extLst>
          </p:cNvPr>
          <p:cNvSpPr txBox="1"/>
          <p:nvPr/>
        </p:nvSpPr>
        <p:spPr>
          <a:xfrm>
            <a:off x="1087882" y="1818167"/>
            <a:ext cx="5653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Is there a significant statistical difference in the number of hours I am scheduled to work and the number of hours I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795744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0E6425-B78E-82BC-F3C3-700952B11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5" t="24931" r="17417" b="7220"/>
          <a:stretch/>
        </p:blipFill>
        <p:spPr>
          <a:xfrm>
            <a:off x="0" y="-48258"/>
            <a:ext cx="12192000" cy="695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30704-D6A7-07D1-3960-2A349868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B815-4526-92BA-FB08-497D63A4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7AF06-5F24-A21E-7E97-203C952970F5}"/>
              </a:ext>
            </a:extLst>
          </p:cNvPr>
          <p:cNvSpPr txBox="1"/>
          <p:nvPr/>
        </p:nvSpPr>
        <p:spPr>
          <a:xfrm>
            <a:off x="1052567" y="495112"/>
            <a:ext cx="71969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b="1" dirty="0">
                <a:ln w="25400">
                  <a:solidFill>
                    <a:schemeClr val="tx1"/>
                  </a:solidFill>
                </a:ln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endParaRPr lang="en-US" sz="5200" dirty="0">
              <a:ln w="25400">
                <a:solidFill>
                  <a:schemeClr val="tx1"/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62681-93A3-512D-D5AE-988964D1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388" y="48904"/>
            <a:ext cx="3596866" cy="6809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A9633-ACDE-ADFF-4106-F7FD45A891EC}"/>
              </a:ext>
            </a:extLst>
          </p:cNvPr>
          <p:cNvSpPr txBox="1"/>
          <p:nvPr/>
        </p:nvSpPr>
        <p:spPr>
          <a:xfrm>
            <a:off x="844550" y="1613118"/>
            <a:ext cx="45509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14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Hours Scheduled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Hours Worked</a:t>
            </a:r>
          </a:p>
        </p:txBody>
      </p:sp>
    </p:spTree>
    <p:extLst>
      <p:ext uri="{BB962C8B-B14F-4D97-AF65-F5344CB8AC3E}">
        <p14:creationId xmlns:p14="http://schemas.microsoft.com/office/powerpoint/2010/main" val="178976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C544B-743E-EB04-1DDD-3E9ED25E6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5" t="24931" r="17417" b="7220"/>
          <a:stretch/>
        </p:blipFill>
        <p:spPr>
          <a:xfrm>
            <a:off x="0" y="-48258"/>
            <a:ext cx="12192000" cy="695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90ED-7A0C-5EA8-51B5-A71E2999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F9B9E-D87D-676F-16D1-4DB8A78E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/>
                </a:solidFill>
                <a:cs typeface="Aharoni" panose="02010803020104030203" pitchFamily="2" charset="-79"/>
              </a:rPr>
              <a:t>Claim: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The mean number of hours I work versus the amount of hours I am scheduled is significantly different </a:t>
            </a:r>
          </a:p>
          <a:p>
            <a:endParaRPr lang="en-US" dirty="0">
              <a:solidFill>
                <a:schemeClr val="bg2"/>
              </a:solidFill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Step 1</a:t>
            </a:r>
          </a:p>
          <a:p>
            <a:pPr lvl="1"/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Null Hypothesis</a:t>
            </a:r>
          </a:p>
          <a:p>
            <a:pPr lvl="1"/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Alternative Hypothesis</a:t>
            </a:r>
          </a:p>
          <a:p>
            <a:endParaRPr lang="en-US" dirty="0">
              <a:solidFill>
                <a:schemeClr val="bg2"/>
              </a:solidFill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Step 2</a:t>
            </a:r>
          </a:p>
          <a:p>
            <a:pPr lvl="1"/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Use a T-test</a:t>
            </a:r>
          </a:p>
        </p:txBody>
      </p:sp>
    </p:spTree>
    <p:extLst>
      <p:ext uri="{BB962C8B-B14F-4D97-AF65-F5344CB8AC3E}">
        <p14:creationId xmlns:p14="http://schemas.microsoft.com/office/powerpoint/2010/main" val="191986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51C06B-823C-DE42-3225-CD118FE17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5" t="24931" r="17417" b="7220"/>
          <a:stretch/>
        </p:blipFill>
        <p:spPr>
          <a:xfrm>
            <a:off x="0" y="-48258"/>
            <a:ext cx="12192000" cy="695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37D1D-6227-6A56-BEC4-74F4C6A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172200" cy="712381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Hypothesis Testing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0063D1-5302-2D1D-63B9-33C342DB2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0012" y="1286071"/>
            <a:ext cx="6172200" cy="47843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6D312-D0A0-7F1A-3C92-FE6FB29B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cs typeface="Aharoni" panose="02010803020104030203" pitchFamily="2" charset="-79"/>
              </a:rPr>
              <a:t>Step 3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Statistic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T= -2.9035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P-value: 0.01232</a:t>
            </a:r>
            <a:endParaRPr lang="en-US" sz="2600" dirty="0">
              <a:solidFill>
                <a:schemeClr val="bg2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cs typeface="Aharoni" panose="02010803020104030203" pitchFamily="2" charset="-79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cs typeface="Aharoni" panose="02010803020104030203" pitchFamily="2" charset="-79"/>
              </a:rPr>
              <a:t>Step 4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cs typeface="Aharoni" panose="02010803020104030203" pitchFamily="2" charset="-79"/>
              </a:rPr>
              <a:t>Using a significance level of 0.05, I reject the null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0559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FADA3-67F9-6145-BDE5-C49C45D5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5" t="24931" r="17417" b="7220"/>
          <a:stretch/>
        </p:blipFill>
        <p:spPr>
          <a:xfrm>
            <a:off x="0" y="-48258"/>
            <a:ext cx="12192000" cy="695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83BAB-D9E9-C4B2-20EA-A288540BD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3656" y="6687879"/>
            <a:ext cx="3592316" cy="3134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endParaRPr lang="en-US" sz="5200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149F3-9318-70BB-C1FE-279C3A573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2877020" y="3530008"/>
            <a:ext cx="1753380" cy="10207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EAEF22-3A6D-6AB7-F430-24AB013F5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20444" r="33584" b="17333"/>
          <a:stretch/>
        </p:blipFill>
        <p:spPr>
          <a:xfrm>
            <a:off x="1770380" y="846655"/>
            <a:ext cx="8651240" cy="497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6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D319BC-6CF1-AED7-22A1-F7092DFE7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5" t="24931" r="17417" b="7220"/>
          <a:stretch/>
        </p:blipFill>
        <p:spPr>
          <a:xfrm>
            <a:off x="0" y="-48258"/>
            <a:ext cx="12192000" cy="695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FA7F6-9997-D57D-BB9E-773D9494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92DE828-04A9-6F7E-F7AE-6E1C61870C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20429" r="35000" b="17961"/>
          <a:stretch/>
        </p:blipFill>
        <p:spPr>
          <a:xfrm>
            <a:off x="426719" y="2387599"/>
            <a:ext cx="5593081" cy="3241041"/>
          </a:xfr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8E3BD5E-7F46-3351-164B-1E9E006881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20778" r="32843" b="18838"/>
          <a:stretch/>
        </p:blipFill>
        <p:spPr>
          <a:xfrm>
            <a:off x="6096001" y="2375673"/>
            <a:ext cx="5902960" cy="3241041"/>
          </a:xfrm>
        </p:spPr>
      </p:pic>
    </p:spTree>
    <p:extLst>
      <p:ext uri="{BB962C8B-B14F-4D97-AF65-F5344CB8AC3E}">
        <p14:creationId xmlns:p14="http://schemas.microsoft.com/office/powerpoint/2010/main" val="167495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5049</TotalTime>
  <Words>196</Words>
  <Application>Microsoft Office PowerPoint</Application>
  <PresentationFormat>Widescreen</PresentationFormat>
  <Paragraphs>40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Office Theme</vt:lpstr>
      <vt:lpstr>f</vt:lpstr>
      <vt:lpstr>PowerPoint Presentation</vt:lpstr>
      <vt:lpstr>PowerPoint Presentation</vt:lpstr>
      <vt:lpstr>PowerPoint Presentation</vt:lpstr>
      <vt:lpstr>PowerPoint Presentation</vt:lpstr>
      <vt:lpstr>Hypothesis Testing</vt:lpstr>
      <vt:lpstr>Hypothesis Testing</vt:lpstr>
      <vt:lpstr>PowerPoint Presentation</vt:lpstr>
      <vt:lpstr>Graphs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Estrada Contreras, Paola</dc:creator>
  <cp:lastModifiedBy>Estrada Contreras, Paola</cp:lastModifiedBy>
  <cp:revision>2</cp:revision>
  <dcterms:created xsi:type="dcterms:W3CDTF">2023-11-26T03:53:40Z</dcterms:created>
  <dcterms:modified xsi:type="dcterms:W3CDTF">2023-11-30T18:30:23Z</dcterms:modified>
</cp:coreProperties>
</file>